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Lato"/>
      <p:regular r:id="rId59"/>
      <p:bold r:id="rId60"/>
      <p:italic r:id="rId61"/>
      <p:boldItalic r:id="rId62"/>
    </p:embeddedFont>
    <p:embeddedFont>
      <p:font typeface="Asap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Asap-bold.fntdata"/><Relationship Id="rId63" Type="http://schemas.openxmlformats.org/officeDocument/2006/relationships/font" Target="fonts/Asap-regular.fntdata"/><Relationship Id="rId22" Type="http://schemas.openxmlformats.org/officeDocument/2006/relationships/slide" Target="slides/slide17.xml"/><Relationship Id="rId66" Type="http://schemas.openxmlformats.org/officeDocument/2006/relationships/font" Target="fonts/Asap-boldItalic.fntdata"/><Relationship Id="rId21" Type="http://schemas.openxmlformats.org/officeDocument/2006/relationships/slide" Target="slides/slide16.xml"/><Relationship Id="rId65" Type="http://schemas.openxmlformats.org/officeDocument/2006/relationships/font" Target="fonts/Asap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2682a99a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2682a99a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610f5eaa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610f5eaa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610f5eaa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610f5eaa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610f5eaa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610f5eaa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9f7cdedc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9f7cdedc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9f7cdedc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9f7cdedc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610f5eaa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610f5eaa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610f5eaa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610f5eaa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610f5eaa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610f5eaa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610f5eaa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610f5eaa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9f7cdedc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9f7cdedc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34c4bcff4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334c4bcff4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610f5eaa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610f5eaa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610f5e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610f5e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610f5eaa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610f5eaa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610f5eaa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610f5eaa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610f5e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610f5e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10f5eaa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610f5eaa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610f5eaa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610f5eaa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610f5eaa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3610f5eaa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610f5eaa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610f5eaa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610f5eaa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610f5eaa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4085ff01e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4085ff01e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610f5eaa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610f5eaa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610f5eaa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610f5eaa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610f5eaa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3610f5eaa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9f7cdedc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9f7cdedc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610f5eaa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3610f5eaa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610f5eaa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610f5eaa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610f5eaa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610f5eaa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610f5eaa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3610f5eaa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3610f5eaa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3610f5eaa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3610f5eaa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3610f5eaa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3610f5ea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3610f5ea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610f5eaa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610f5eaa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610f5eaac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610f5eaac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9f7cdedc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9f7cdedc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610f5eaa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610f5eaa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3610f5eaa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3610f5eaa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610f5eaa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3610f5eaa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3610f5eaac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3610f5eaac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610f5eaa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610f5eaa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3610f5eaac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3610f5eaac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3610f5eaac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3610f5eaa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54c67e4f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54c67e4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0a95eb84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0a95eb84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0a95eb84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0a95eb84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49f7cdedc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49f7cdedc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55a5ae6b5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55a5ae6b5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610f5eaa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610f5eaa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610f5eaa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610f5eaa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610f5ea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610f5ea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54c67e4f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54c67e4f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2113175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2113175" y="2997200"/>
            <a:ext cx="4260000" cy="365700"/>
          </a:xfrm>
          <a:prstGeom prst="rect">
            <a:avLst/>
          </a:prstGeom>
          <a:solidFill>
            <a:srgbClr val="A51B2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Calibri"/>
              <a:buNone/>
              <a:defRPr b="1" sz="3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●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○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Calibri"/>
              <a:buChar char="■"/>
              <a:defRPr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wNQDkmJcY7nMgD43ctsN3Iuut8YYQ0Kk/view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3.gif"/><Relationship Id="rId6" Type="http://schemas.openxmlformats.org/officeDocument/2006/relationships/hyperlink" Target="http://drive.google.com/file/d/1OIbvxz_gYyq39BkbYbvi5h7fUVdFit26/view" TargetMode="External"/><Relationship Id="rId7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Relationship Id="rId4" Type="http://schemas.openxmlformats.org/officeDocument/2006/relationships/image" Target="../media/image6.gif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drive.google.com/file/d/15okrGRocAh7Swpf04LlDF1m8Rb9LYqll/view" TargetMode="External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Relationship Id="rId4" Type="http://schemas.openxmlformats.org/officeDocument/2006/relationships/image" Target="../media/image6.gif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drive.google.com/file/d/1PBxXK_1EcWAAR_9BAqadBP6Nv7bkNVbK/view" TargetMode="External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hyperlink" Target="http://drive.google.com/file/d/19urke-Ks9MSpTSYpAjBaEPwWp5SARbWv/view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gif"/><Relationship Id="rId4" Type="http://schemas.openxmlformats.org/officeDocument/2006/relationships/image" Target="../media/image6.gif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drive.google.com/file/d/1YzS2CKReuXgaBpqME9YLYHJF-DFWPN3R/view" TargetMode="External"/><Relationship Id="rId8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gif"/><Relationship Id="rId4" Type="http://schemas.openxmlformats.org/officeDocument/2006/relationships/image" Target="../media/image6.gif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drive.google.com/file/d/1yBR8n1ehZui6X4gV1Elx5GAg2Mtr5FYX/view" TargetMode="External"/><Relationship Id="rId8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gif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gif"/><Relationship Id="rId4" Type="http://schemas.openxmlformats.org/officeDocument/2006/relationships/hyperlink" Target="https://www.svgrepo.com/" TargetMode="External"/><Relationship Id="rId11" Type="http://schemas.openxmlformats.org/officeDocument/2006/relationships/hyperlink" Target="https://www.svgrepo.com/svg/217218/alien" TargetMode="External"/><Relationship Id="rId10" Type="http://schemas.openxmlformats.org/officeDocument/2006/relationships/hyperlink" Target="https://www.svgrepo.com/" TargetMode="External"/><Relationship Id="rId9" Type="http://schemas.openxmlformats.org/officeDocument/2006/relationships/hyperlink" Target="https://creativecommons.org/publicdomain/zero/1.0/deed.de" TargetMode="External"/><Relationship Id="rId5" Type="http://schemas.openxmlformats.org/officeDocument/2006/relationships/hyperlink" Target="https://creativecommons.org/publicdomain/zero/1.0/deed.de" TargetMode="External"/><Relationship Id="rId6" Type="http://schemas.openxmlformats.org/officeDocument/2006/relationships/hyperlink" Target="https://www.svgrepo.com/" TargetMode="External"/><Relationship Id="rId7" Type="http://schemas.openxmlformats.org/officeDocument/2006/relationships/hyperlink" Target="https://www.svgrepo.com/svg/217250/robot" TargetMode="External"/><Relationship Id="rId8" Type="http://schemas.openxmlformats.org/officeDocument/2006/relationships/hyperlink" Target="https://www.svgrepo.com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3.gif"/><Relationship Id="rId6" Type="http://schemas.openxmlformats.org/officeDocument/2006/relationships/hyperlink" Target="http://drive.google.com/file/d/1VamILFnkBEK_U_abUlG7GhKlpXSMUYQO/view" TargetMode="External"/><Relationship Id="rId7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hyperlink" Target="http://drive.google.com/file/d/18QRxd6pZxGTexCno0KEsqFNqVoRsDfj5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Relationship Id="rId4" Type="http://schemas.openxmlformats.org/officeDocument/2006/relationships/hyperlink" Target="http://drive.google.com/file/d/1jK9J0fPS2MfosSlzD0iQa3aZkW3UyZsl/view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NLQ-Intro-1-V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8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06" name="Google Shape;106;p18"/>
          <p:cNvGrpSpPr/>
          <p:nvPr/>
        </p:nvGrpSpPr>
        <p:grpSpPr>
          <a:xfrm>
            <a:off x="1424839" y="1449275"/>
            <a:ext cx="6294338" cy="1213585"/>
            <a:chOff x="113243" y="1300335"/>
            <a:chExt cx="5900204" cy="1338316"/>
          </a:xfrm>
        </p:grpSpPr>
        <p:sp>
          <p:nvSpPr>
            <p:cNvPr id="107" name="Google Shape;107;p18"/>
            <p:cNvSpPr/>
            <p:nvPr/>
          </p:nvSpPr>
          <p:spPr>
            <a:xfrm>
              <a:off x="113347" y="1727551"/>
              <a:ext cx="5900100" cy="911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KI wirft emotionale, kognitive und soziale Fragen auf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10" name="Google Shape;110;p18"/>
          <p:cNvSpPr txBox="1"/>
          <p:nvPr/>
        </p:nvSpPr>
        <p:spPr>
          <a:xfrm>
            <a:off x="1424825" y="1856325"/>
            <a:ext cx="62940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Auswirkungen auf Wohlbefinden, Denken und Gerechtigkeit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Wie bleibt Menschlichkeit und Chancengleichheit gewahrt?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1" name="Google Shape;111;p18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Struktur </a:t>
            </a:r>
            <a:r>
              <a:rPr lang="en" sz="2500">
                <a:latin typeface="Asap"/>
                <a:ea typeface="Asap"/>
                <a:cs typeface="Asap"/>
                <a:sym typeface="Asap"/>
              </a:rPr>
              <a:t>dieses Kurses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9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17" name="Google Shape;117;p19"/>
          <p:cNvGrpSpPr/>
          <p:nvPr/>
        </p:nvGrpSpPr>
        <p:grpSpPr>
          <a:xfrm>
            <a:off x="1424839" y="1449275"/>
            <a:ext cx="6294338" cy="892034"/>
            <a:chOff x="113243" y="1300335"/>
            <a:chExt cx="5900204" cy="983716"/>
          </a:xfrm>
        </p:grpSpPr>
        <p:sp>
          <p:nvSpPr>
            <p:cNvPr id="118" name="Google Shape;118;p19"/>
            <p:cNvSpPr/>
            <p:nvPr/>
          </p:nvSpPr>
          <p:spPr>
            <a:xfrm>
              <a:off x="113347" y="1727551"/>
              <a:ext cx="5900100" cy="556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Fokus auf vertrauenswürdige KI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21" name="Google Shape;121;p19"/>
          <p:cNvSpPr txBox="1"/>
          <p:nvPr/>
        </p:nvSpPr>
        <p:spPr>
          <a:xfrm>
            <a:off x="1424825" y="1856325"/>
            <a:ext cx="60477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Leitprinzipien: Aufsicht, Transparenz, Fairness, Datenschutz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22" name="Google Shape;122;p19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Struktur dieses Kurses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0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8" name="Google Shape;128;p20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Struktur </a:t>
            </a:r>
            <a:r>
              <a:rPr lang="en" sz="2500">
                <a:latin typeface="Asap"/>
                <a:ea typeface="Asap"/>
                <a:cs typeface="Asap"/>
                <a:sym typeface="Asap"/>
              </a:rPr>
              <a:t>dieses Kurses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129" name="Google Shape;129;p20"/>
          <p:cNvGrpSpPr/>
          <p:nvPr/>
        </p:nvGrpSpPr>
        <p:grpSpPr>
          <a:xfrm>
            <a:off x="1424839" y="1449275"/>
            <a:ext cx="6294227" cy="387456"/>
            <a:chOff x="113243" y="1300335"/>
            <a:chExt cx="5900100" cy="427278"/>
          </a:xfrm>
        </p:grpSpPr>
        <p:sp>
          <p:nvSpPr>
            <p:cNvPr id="130" name="Google Shape;130;p20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Leitfragen für den Einsatz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32" name="Google Shape;132;p20"/>
          <p:cNvSpPr txBox="1"/>
          <p:nvPr/>
        </p:nvSpPr>
        <p:spPr>
          <a:xfrm>
            <a:off x="1424825" y="1856325"/>
            <a:ext cx="60477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verantwortungsvolle und zukunftsorientierte Nutzung von KI im Schulalltag 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-423689" y="3284592"/>
            <a:ext cx="3525767" cy="3525767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E2D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1894050" y="453375"/>
            <a:ext cx="5368500" cy="2225700"/>
          </a:xfrm>
          <a:prstGeom prst="wedgeRectCallout">
            <a:avLst>
              <a:gd fmla="val -33721" name="adj1"/>
              <a:gd fmla="val 74917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1"/>
          <p:cNvSpPr txBox="1"/>
          <p:nvPr>
            <p:ph idx="4294967295" type="title"/>
          </p:nvPr>
        </p:nvSpPr>
        <p:spPr>
          <a:xfrm>
            <a:off x="1768575" y="7377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Die verschiedenen Aspekte im Detail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45" name="Google Shape;145;p21"/>
          <p:cNvGrpSpPr/>
          <p:nvPr/>
        </p:nvGrpSpPr>
        <p:grpSpPr>
          <a:xfrm>
            <a:off x="723339" y="1723654"/>
            <a:ext cx="3077275" cy="3419845"/>
            <a:chOff x="1560539" y="1495504"/>
            <a:chExt cx="3077275" cy="3419845"/>
          </a:xfrm>
        </p:grpSpPr>
        <p:pic>
          <p:nvPicPr>
            <p:cNvPr id="146" name="Google Shape;14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9600" y="2650200"/>
              <a:ext cx="1399150" cy="226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60539" y="1495504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" name="Google Shape;148;p21" title="2025 NLQ KI-Kurs-M3.1-1_D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3725" y="1769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2975375" y="878750"/>
            <a:ext cx="56838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Überblick: KI-Anwendungen in Schule und Schulverwaltung</a:t>
            </a:r>
            <a:endParaRPr b="1" sz="32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55" name="Google Shape;155;p22"/>
          <p:cNvGrpSpPr/>
          <p:nvPr/>
        </p:nvGrpSpPr>
        <p:grpSpPr>
          <a:xfrm>
            <a:off x="967700" y="622000"/>
            <a:ext cx="2030501" cy="1564524"/>
            <a:chOff x="967700" y="1130200"/>
            <a:chExt cx="2030501" cy="1564524"/>
          </a:xfrm>
        </p:grpSpPr>
        <p:sp>
          <p:nvSpPr>
            <p:cNvPr id="156" name="Google Shape;156;p22"/>
            <p:cNvSpPr txBox="1"/>
            <p:nvPr/>
          </p:nvSpPr>
          <p:spPr>
            <a:xfrm>
              <a:off x="1311225" y="1430500"/>
              <a:ext cx="1411800" cy="10320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5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7" name="Google Shape;15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7700" y="1130200"/>
              <a:ext cx="2030501" cy="1564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22"/>
          <p:cNvGrpSpPr/>
          <p:nvPr/>
        </p:nvGrpSpPr>
        <p:grpSpPr>
          <a:xfrm>
            <a:off x="3396363" y="2397650"/>
            <a:ext cx="3230424" cy="2974451"/>
            <a:chOff x="1648713" y="2169050"/>
            <a:chExt cx="3230424" cy="2974451"/>
          </a:xfrm>
        </p:grpSpPr>
        <p:pic>
          <p:nvPicPr>
            <p:cNvPr id="159" name="Google Shape;15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Google Shape;161;p22" title="2025 NLQ KI-Kurs-M3.1-1_D1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0875" y="2815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Überblick: KI-Anwendungen 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167" name="Google Shape;167;p23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68" name="Google Shape;168;p23"/>
          <p:cNvGrpSpPr/>
          <p:nvPr/>
        </p:nvGrpSpPr>
        <p:grpSpPr>
          <a:xfrm>
            <a:off x="1424839" y="1449275"/>
            <a:ext cx="6294338" cy="1776980"/>
            <a:chOff x="113243" y="1300335"/>
            <a:chExt cx="5900204" cy="1959616"/>
          </a:xfrm>
        </p:grpSpPr>
        <p:sp>
          <p:nvSpPr>
            <p:cNvPr id="169" name="Google Shape;169;p23"/>
            <p:cNvSpPr/>
            <p:nvPr/>
          </p:nvSpPr>
          <p:spPr>
            <a:xfrm>
              <a:off x="113347" y="1727551"/>
              <a:ext cx="5900100" cy="1532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Textgenerierende KI im Unterricht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72" name="Google Shape;172;p23"/>
          <p:cNvSpPr txBox="1"/>
          <p:nvPr/>
        </p:nvSpPr>
        <p:spPr>
          <a:xfrm>
            <a:off x="1825125" y="1856325"/>
            <a:ext cx="53832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Inhalte erstellen, zusammenfassen, übersetzen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Feedbacksysteme für Lernende bei Textproduktion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Individualisierung und Variation von Aufgaben und Förderung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Kreativität anregen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4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78" name="Google Shape;178;p24"/>
          <p:cNvGrpSpPr/>
          <p:nvPr/>
        </p:nvGrpSpPr>
        <p:grpSpPr>
          <a:xfrm>
            <a:off x="1424839" y="1449275"/>
            <a:ext cx="6294338" cy="1776980"/>
            <a:chOff x="113243" y="1300335"/>
            <a:chExt cx="5900204" cy="1959616"/>
          </a:xfrm>
        </p:grpSpPr>
        <p:sp>
          <p:nvSpPr>
            <p:cNvPr id="179" name="Google Shape;179;p24"/>
            <p:cNvSpPr/>
            <p:nvPr/>
          </p:nvSpPr>
          <p:spPr>
            <a:xfrm>
              <a:off x="113347" y="1727551"/>
              <a:ext cx="5900100" cy="1532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Weitere KI-Anwendungen im Unterricht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82" name="Google Shape;182;p24"/>
          <p:cNvSpPr txBox="1"/>
          <p:nvPr/>
        </p:nvSpPr>
        <p:spPr>
          <a:xfrm>
            <a:off x="1825125" y="1856325"/>
            <a:ext cx="53832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Intelligente Tutorensysteme (ITS)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Material- und Bildgenerierung: to teach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Sprachsysteme: Text-to-Speech </a:t>
            </a:r>
            <a:r>
              <a:rPr lang="en" sz="1100"/>
              <a:t>(TTS) 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 &amp; Speech-to-Text </a:t>
            </a:r>
            <a:r>
              <a:rPr lang="en" sz="1100"/>
              <a:t>(STT)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Unterstützung bei Prüfungen &amp; Korrekturen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3" name="Google Shape;183;p24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Überblick: KI-Anwendungen 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25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89" name="Google Shape;189;p25"/>
          <p:cNvGrpSpPr/>
          <p:nvPr/>
        </p:nvGrpSpPr>
        <p:grpSpPr>
          <a:xfrm>
            <a:off x="1424839" y="1449275"/>
            <a:ext cx="6294338" cy="1518814"/>
            <a:chOff x="113243" y="1300335"/>
            <a:chExt cx="5900204" cy="1674916"/>
          </a:xfrm>
        </p:grpSpPr>
        <p:sp>
          <p:nvSpPr>
            <p:cNvPr id="190" name="Google Shape;190;p25"/>
            <p:cNvSpPr/>
            <p:nvPr/>
          </p:nvSpPr>
          <p:spPr>
            <a:xfrm>
              <a:off x="113347" y="1727551"/>
              <a:ext cx="5900100" cy="1247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KI in Verwaltung und Organisation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93" name="Google Shape;193;p25"/>
          <p:cNvSpPr txBox="1"/>
          <p:nvPr/>
        </p:nvSpPr>
        <p:spPr>
          <a:xfrm>
            <a:off x="1825125" y="1856325"/>
            <a:ext cx="53832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Schulorganisationssysteme und Learning Analytics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etablierte Tools für Personal- und Budgetplanung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automatisierte Stellenplanung nach Bedarf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94" name="Google Shape;194;p25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Überblick: KI-Anwendungen 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6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00" name="Google Shape;200;p26"/>
          <p:cNvGrpSpPr/>
          <p:nvPr/>
        </p:nvGrpSpPr>
        <p:grpSpPr>
          <a:xfrm>
            <a:off x="1424839" y="1449275"/>
            <a:ext cx="6294338" cy="1776980"/>
            <a:chOff x="113243" y="1300335"/>
            <a:chExt cx="5900204" cy="1959616"/>
          </a:xfrm>
        </p:grpSpPr>
        <p:sp>
          <p:nvSpPr>
            <p:cNvPr id="201" name="Google Shape;201;p26"/>
            <p:cNvSpPr/>
            <p:nvPr/>
          </p:nvSpPr>
          <p:spPr>
            <a:xfrm>
              <a:off x="113347" y="1727551"/>
              <a:ext cx="5900100" cy="1532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Kritische Anwendungsbeispiele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04" name="Google Shape;204;p26"/>
          <p:cNvSpPr txBox="1"/>
          <p:nvPr/>
        </p:nvSpPr>
        <p:spPr>
          <a:xfrm>
            <a:off x="1825125" y="1856325"/>
            <a:ext cx="53832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kreative Texte werden schlechter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 bewertet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fehlende pädagogische Passung in Stundenplanung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Vertrauensbruch durch Überwachung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Eigenleistung wird durch Chatbots verdrängt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5" name="Google Shape;205;p26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Überblick: KI-Anwendungen in Schule und Schulverwaltung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2975375" y="1287175"/>
            <a:ext cx="60024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Auswirkungen auf das Individuum</a:t>
            </a:r>
            <a:endParaRPr b="1" sz="4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 title="2025 NLQ KI-Kurs-M3.1-1_D2-D4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0575" y="161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>
            <p:ph type="ctrTitle"/>
          </p:nvPr>
        </p:nvSpPr>
        <p:spPr>
          <a:xfrm>
            <a:off x="1020025" y="1554050"/>
            <a:ext cx="7125600" cy="6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Asap"/>
                <a:ea typeface="Asap"/>
                <a:cs typeface="Asap"/>
                <a:sym typeface="Asap"/>
              </a:rPr>
              <a:t>KI und Ethik: Chancen und Risiken der KI-Nutzung</a:t>
            </a:r>
            <a:endParaRPr sz="34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2" name="Google Shape;32;p10"/>
          <p:cNvGrpSpPr/>
          <p:nvPr/>
        </p:nvGrpSpPr>
        <p:grpSpPr>
          <a:xfrm>
            <a:off x="3401552" y="2169054"/>
            <a:ext cx="3230424" cy="2974451"/>
            <a:chOff x="1648713" y="2169050"/>
            <a:chExt cx="3230424" cy="2974451"/>
          </a:xfrm>
        </p:grpSpPr>
        <p:pic>
          <p:nvPicPr>
            <p:cNvPr id="33" name="Google Shape;33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8713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1863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10" title="2025 NLQ KI-Kurs-M3.1-1_A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1800" y="1769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28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22" name="Google Shape;222;p28"/>
          <p:cNvGrpSpPr/>
          <p:nvPr/>
        </p:nvGrpSpPr>
        <p:grpSpPr>
          <a:xfrm>
            <a:off x="1424839" y="1449275"/>
            <a:ext cx="6294338" cy="1266905"/>
            <a:chOff x="113243" y="1300335"/>
            <a:chExt cx="5900204" cy="1397116"/>
          </a:xfrm>
        </p:grpSpPr>
        <p:sp>
          <p:nvSpPr>
            <p:cNvPr id="223" name="Google Shape;223;p28"/>
            <p:cNvSpPr/>
            <p:nvPr/>
          </p:nvSpPr>
          <p:spPr>
            <a:xfrm>
              <a:off x="113347" y="1727551"/>
              <a:ext cx="5900100" cy="9699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Würde und Sensibilität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26" name="Google Shape;226;p28"/>
          <p:cNvSpPr txBox="1"/>
          <p:nvPr/>
        </p:nvSpPr>
        <p:spPr>
          <a:xfrm>
            <a:off x="1825125" y="1905000"/>
            <a:ext cx="53832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menschliche Würde muss im Umgang mit KI gewahrt bleiben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besonders wichtig bei sensiblen Situationen &amp; Daten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7" name="Google Shape;227;p28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Emotionale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9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33" name="Google Shape;233;p29"/>
          <p:cNvGrpSpPr/>
          <p:nvPr/>
        </p:nvGrpSpPr>
        <p:grpSpPr>
          <a:xfrm>
            <a:off x="1424839" y="1449275"/>
            <a:ext cx="6294338" cy="2588203"/>
            <a:chOff x="113243" y="1300335"/>
            <a:chExt cx="5900204" cy="2854216"/>
          </a:xfrm>
        </p:grpSpPr>
        <p:sp>
          <p:nvSpPr>
            <p:cNvPr id="234" name="Google Shape;234;p29"/>
            <p:cNvSpPr/>
            <p:nvPr/>
          </p:nvSpPr>
          <p:spPr>
            <a:xfrm>
              <a:off x="113347" y="1727551"/>
              <a:ext cx="5900100" cy="2427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Emotionale Fehlwahrnehmung durch KI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37" name="Google Shape;237;p29"/>
          <p:cNvSpPr txBox="1"/>
          <p:nvPr/>
        </p:nvSpPr>
        <p:spPr>
          <a:xfrm>
            <a:off x="1825125" y="1905000"/>
            <a:ext cx="53832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Anthropomorphisierung: KI erhält menschliche Züge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Eliza-Effekt: Zuschreibung von Empathie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Gefahr unangemessener emotionaler Bindungen bei Kindern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○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Beispiel: KI-Tutor wird als „enttäuscht“ wahrgenommen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Aufklärung über Grenzen und Erwartungen ist notwendig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8" name="Google Shape;238;p29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Emotionale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30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44" name="Google Shape;244;p30"/>
          <p:cNvGrpSpPr/>
          <p:nvPr/>
        </p:nvGrpSpPr>
        <p:grpSpPr>
          <a:xfrm>
            <a:off x="1424839" y="1449275"/>
            <a:ext cx="6294338" cy="2919820"/>
            <a:chOff x="113243" y="1300335"/>
            <a:chExt cx="5900204" cy="3219916"/>
          </a:xfrm>
        </p:grpSpPr>
        <p:sp>
          <p:nvSpPr>
            <p:cNvPr id="245" name="Google Shape;245;p30"/>
            <p:cNvSpPr/>
            <p:nvPr/>
          </p:nvSpPr>
          <p:spPr>
            <a:xfrm>
              <a:off x="113347" y="1727551"/>
              <a:ext cx="5900100" cy="2792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46" name="Google Shape;246;p30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Verzerrungen und Vertrauensfehler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48" name="Google Shape;248;p30"/>
          <p:cNvSpPr txBox="1"/>
          <p:nvPr/>
        </p:nvSpPr>
        <p:spPr>
          <a:xfrm>
            <a:off x="1825125" y="1905000"/>
            <a:ext cx="53832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Bias durch Trainingsdaten – Gefahr der Diskriminierung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Verstärkung gesellschaftlicher Vorurteile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○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Beispiel: Aufgabenzuweisung nach Geschlechterklischees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Automatisierungs-Bias: Vertrauen trotz Fehlern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Folge: Unsicherheit und Kontrollverlust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Lehrkräfte müssen bewusst kritisch prüfen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9" name="Google Shape;249;p30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Emotionale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31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55" name="Google Shape;255;p31"/>
          <p:cNvGrpSpPr/>
          <p:nvPr/>
        </p:nvGrpSpPr>
        <p:grpSpPr>
          <a:xfrm>
            <a:off x="1424839" y="1449275"/>
            <a:ext cx="6294338" cy="1611035"/>
            <a:chOff x="113243" y="1300335"/>
            <a:chExt cx="5900204" cy="1776616"/>
          </a:xfrm>
        </p:grpSpPr>
        <p:sp>
          <p:nvSpPr>
            <p:cNvPr id="256" name="Google Shape;256;p31"/>
            <p:cNvSpPr/>
            <p:nvPr/>
          </p:nvSpPr>
          <p:spPr>
            <a:xfrm>
              <a:off x="113347" y="1727551"/>
              <a:ext cx="5900100" cy="1349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57" name="Google Shape;257;p31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Langzeitwirkungen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59" name="Google Shape;259;p31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Forschung zu psychischen und kognitiven Effekten bei Jugendlichen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Entwicklungen müssen beobachtet werden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0" name="Google Shape;260;p31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Emotionale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2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66" name="Google Shape;266;p32"/>
          <p:cNvGrpSpPr/>
          <p:nvPr/>
        </p:nvGrpSpPr>
        <p:grpSpPr>
          <a:xfrm>
            <a:off x="1424839" y="1449275"/>
            <a:ext cx="6294338" cy="996497"/>
            <a:chOff x="113243" y="1300335"/>
            <a:chExt cx="5900204" cy="1098916"/>
          </a:xfrm>
        </p:grpSpPr>
        <p:sp>
          <p:nvSpPr>
            <p:cNvPr id="267" name="Google Shape;267;p32"/>
            <p:cNvSpPr/>
            <p:nvPr/>
          </p:nvSpPr>
          <p:spPr>
            <a:xfrm>
              <a:off x="113347" y="1727551"/>
              <a:ext cx="5900100" cy="671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Ziel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70" name="Google Shape;270;p32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Schutz von emotionalem Wohlbefinden und menschlicher Würde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1" name="Google Shape;271;p32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Emotionale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33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77" name="Google Shape;277;p33"/>
          <p:cNvGrpSpPr/>
          <p:nvPr/>
        </p:nvGrpSpPr>
        <p:grpSpPr>
          <a:xfrm>
            <a:off x="1424839" y="1449275"/>
            <a:ext cx="6294338" cy="2569704"/>
            <a:chOff x="113243" y="1300335"/>
            <a:chExt cx="5900204" cy="2833816"/>
          </a:xfrm>
        </p:grpSpPr>
        <p:sp>
          <p:nvSpPr>
            <p:cNvPr id="278" name="Google Shape;278;p33"/>
            <p:cNvSpPr/>
            <p:nvPr/>
          </p:nvSpPr>
          <p:spPr>
            <a:xfrm>
              <a:off x="113347" y="1727551"/>
              <a:ext cx="5900100" cy="2406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Ambivalenz des KI-Einsatzes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81" name="Google Shape;281;p33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Google-Effekt: Weniger merken, schneller finden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kritisches Denken: Risiko von Bequemlichkeit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Gefahr: Inhalte werden unreflektiert übernommen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Chance: KI regt Reflexionsprozesse und Debatten an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Nutzende müssen KI-Ausgaben hinterfragen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Qualität der Eingabe &amp; Daten entscheidend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2" name="Google Shape;282;p33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Kognitive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34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88" name="Google Shape;288;p34"/>
          <p:cNvGrpSpPr/>
          <p:nvPr/>
        </p:nvGrpSpPr>
        <p:grpSpPr>
          <a:xfrm>
            <a:off x="1424839" y="1449275"/>
            <a:ext cx="6294338" cy="2852354"/>
            <a:chOff x="113243" y="1300335"/>
            <a:chExt cx="5900204" cy="3145516"/>
          </a:xfrm>
        </p:grpSpPr>
        <p:sp>
          <p:nvSpPr>
            <p:cNvPr id="289" name="Google Shape;289;p34"/>
            <p:cNvSpPr/>
            <p:nvPr/>
          </p:nvSpPr>
          <p:spPr>
            <a:xfrm>
              <a:off x="113347" y="1727551"/>
              <a:ext cx="5900100" cy="27183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Kreativität und kognitive Belastung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292" name="Google Shape;292;p34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kann Kreativität fördern oder verdrängen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Gefahr: kognitive &amp; Aufmerksamkeitsüberlastung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kognitive Überlastung = Arbeitsgedächtnis überfordert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Entscheidungen werden schwieriger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Aufmerksamkeitsüberlastung durch Reizüberflutung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Schul-/Arbeitsalltag wird belastet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gleichzeitig: Entlastung durch Automatisierung möglich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3" name="Google Shape;293;p34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Kognitive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35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99" name="Google Shape;299;p35"/>
          <p:cNvGrpSpPr/>
          <p:nvPr/>
        </p:nvGrpSpPr>
        <p:grpSpPr>
          <a:xfrm>
            <a:off x="1424839" y="1449275"/>
            <a:ext cx="6294338" cy="1611035"/>
            <a:chOff x="113243" y="1300335"/>
            <a:chExt cx="5900204" cy="1776616"/>
          </a:xfrm>
        </p:grpSpPr>
        <p:sp>
          <p:nvSpPr>
            <p:cNvPr id="300" name="Google Shape;300;p35"/>
            <p:cNvSpPr/>
            <p:nvPr/>
          </p:nvSpPr>
          <p:spPr>
            <a:xfrm>
              <a:off x="113347" y="1727551"/>
              <a:ext cx="5900100" cy="1349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Kompetenzwandel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03" name="Google Shape;303;p35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Deskilling vs. Upskilling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wichtige Fähigkeiten: Bewertung, Tool-Kompetenz, Wissen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hybrid intelligence: Zusammenarbeit Mensch–KI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04" name="Google Shape;304;p35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Kognitive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/>
          <p:nvPr/>
        </p:nvSpPr>
        <p:spPr>
          <a:xfrm>
            <a:off x="1424950" y="1763650"/>
            <a:ext cx="6294300" cy="122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10" name="Google Shape;310;p36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11" name="Google Shape;311;p36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Chancen &amp; Risiken kognitiver Effekte abwägen</a:t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reflektierter Umgang als Schlüssel</a:t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2" name="Google Shape;312;p36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Kognitive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68123" y="1930800"/>
            <a:ext cx="331825" cy="3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68123" y="2405825"/>
            <a:ext cx="331825" cy="3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7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20" name="Google Shape;320;p37"/>
          <p:cNvGrpSpPr/>
          <p:nvPr/>
        </p:nvGrpSpPr>
        <p:grpSpPr>
          <a:xfrm>
            <a:off x="1424839" y="1449275"/>
            <a:ext cx="6294338" cy="1887428"/>
            <a:chOff x="113243" y="1300335"/>
            <a:chExt cx="5900204" cy="2081416"/>
          </a:xfrm>
        </p:grpSpPr>
        <p:sp>
          <p:nvSpPr>
            <p:cNvPr id="321" name="Google Shape;321;p37"/>
            <p:cNvSpPr/>
            <p:nvPr/>
          </p:nvSpPr>
          <p:spPr>
            <a:xfrm>
              <a:off x="113347" y="1727551"/>
              <a:ext cx="5900100" cy="1654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Chancengleichheit und Inklusion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24" name="Google Shape;324;p37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verschärft soziale Ungleichheit </a:t>
            </a: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→ 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Digital Divide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ungleicher Zugang zu Technik und Tools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ungleiche Fortbildungsmöglichkeiten für Lehrkräfte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Zugang zu KI für alle Lernenden wichtig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5" name="Google Shape;325;p37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Soziale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11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42" name="Google Shape;42;p11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" name="Google Shape;43;p11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" name="Google Shape;44;p11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Worum geht es in diesem Kurs?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38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31" name="Google Shape;331;p38"/>
          <p:cNvGrpSpPr/>
          <p:nvPr/>
        </p:nvGrpSpPr>
        <p:grpSpPr>
          <a:xfrm>
            <a:off x="1424839" y="1449275"/>
            <a:ext cx="6294338" cy="2207075"/>
            <a:chOff x="113243" y="1300335"/>
            <a:chExt cx="5900204" cy="2433916"/>
          </a:xfrm>
        </p:grpSpPr>
        <p:sp>
          <p:nvSpPr>
            <p:cNvPr id="332" name="Google Shape;332;p38"/>
            <p:cNvSpPr/>
            <p:nvPr/>
          </p:nvSpPr>
          <p:spPr>
            <a:xfrm>
              <a:off x="113347" y="1727551"/>
              <a:ext cx="5900100" cy="2006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3" name="Google Shape;333;p38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Manipulationspotenzial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35" name="Google Shape;335;p38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kognitive Verzerrungen können gezielt genutzt werden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kann Meinungen verstärken, Entscheidungen manipulieren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Gefahr für Autonomie und Vorurteile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→ 	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notwendig: Aufklärung, Transparenz &amp; kritisches Hinterfragen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6" name="Google Shape;336;p38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Soziale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39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42" name="Google Shape;342;p39"/>
          <p:cNvGrpSpPr/>
          <p:nvPr/>
        </p:nvGrpSpPr>
        <p:grpSpPr>
          <a:xfrm>
            <a:off x="1424839" y="1449275"/>
            <a:ext cx="6294338" cy="1887428"/>
            <a:chOff x="113243" y="1300335"/>
            <a:chExt cx="5900204" cy="2081416"/>
          </a:xfrm>
        </p:grpSpPr>
        <p:sp>
          <p:nvSpPr>
            <p:cNvPr id="343" name="Google Shape;343;p39"/>
            <p:cNvSpPr/>
            <p:nvPr/>
          </p:nvSpPr>
          <p:spPr>
            <a:xfrm>
              <a:off x="113347" y="1727551"/>
              <a:ext cx="5900100" cy="1654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44" name="Google Shape;344;p39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Desinformation durch KI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46" name="Google Shape;346;p39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Fake News, Deepfakes &amp; Desinformation nehmen zu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gefälschte E-Mails, Dokumente, Audioszenarien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Medienkompetenz wird zentral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Unterrichtsidee: Falschinformationen analysieren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7" name="Google Shape;347;p39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Soziale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/>
          <p:nvPr/>
        </p:nvSpPr>
        <p:spPr>
          <a:xfrm>
            <a:off x="1424950" y="1763650"/>
            <a:ext cx="6294300" cy="2206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53" name="Google Shape;353;p40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54" name="Google Shape;354;p40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kann Selbstbestimmung &amp; Teilhabe gefährden</a:t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wieder gilt: Aufsicht, Handlungsspielraum, Bewusstsein schaffen</a:t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Kinder &amp; Jugendliche aktiv einbinden</a:t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Entscheidungsgewalt muss beim Menschen bleiben</a:t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68123" y="1930800"/>
            <a:ext cx="331825" cy="3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68123" y="2405825"/>
            <a:ext cx="331825" cy="3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68123" y="2843975"/>
            <a:ext cx="331825" cy="3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868123" y="3282125"/>
            <a:ext cx="331825" cy="3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Soziale Auswirkungen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 txBox="1"/>
          <p:nvPr/>
        </p:nvSpPr>
        <p:spPr>
          <a:xfrm>
            <a:off x="1311225" y="14305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2975375" y="1244400"/>
            <a:ext cx="535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Prinzipien von vertrauenswürdiger KI</a:t>
            </a:r>
            <a:endParaRPr b="1"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67" name="Google Shape;3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00" y="1130200"/>
            <a:ext cx="2030501" cy="156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550" y="2835550"/>
            <a:ext cx="2307950" cy="23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7700" y="2169050"/>
            <a:ext cx="3077275" cy="230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 title="2025 NLQ KI-Kurs-M3.1-1_D5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82250" y="166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42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76" name="Google Shape;376;p42"/>
          <p:cNvGrpSpPr/>
          <p:nvPr/>
        </p:nvGrpSpPr>
        <p:grpSpPr>
          <a:xfrm>
            <a:off x="1424839" y="1449275"/>
            <a:ext cx="6294338" cy="1611035"/>
            <a:chOff x="113243" y="1300335"/>
            <a:chExt cx="5900204" cy="1776616"/>
          </a:xfrm>
        </p:grpSpPr>
        <p:sp>
          <p:nvSpPr>
            <p:cNvPr id="377" name="Google Shape;377;p42"/>
            <p:cNvSpPr/>
            <p:nvPr/>
          </p:nvSpPr>
          <p:spPr>
            <a:xfrm>
              <a:off x="113347" y="1727551"/>
              <a:ext cx="5900100" cy="13494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1. Menschliche Kontrolle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80" name="Google Shape;380;p42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Entscheidungen bleiben beim Personal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Eingriff jederzeit möglich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Beispiel: anpassbare Stundenplanung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1" name="Google Shape;381;p42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Prinzipien von vertrauenswürdiger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43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87" name="Google Shape;387;p43"/>
          <p:cNvGrpSpPr/>
          <p:nvPr/>
        </p:nvGrpSpPr>
        <p:grpSpPr>
          <a:xfrm>
            <a:off x="1424839" y="1449275"/>
            <a:ext cx="6294338" cy="1266905"/>
            <a:chOff x="113243" y="1300335"/>
            <a:chExt cx="5900204" cy="1397116"/>
          </a:xfrm>
        </p:grpSpPr>
        <p:sp>
          <p:nvSpPr>
            <p:cNvPr id="388" name="Google Shape;388;p43"/>
            <p:cNvSpPr/>
            <p:nvPr/>
          </p:nvSpPr>
          <p:spPr>
            <a:xfrm>
              <a:off x="113347" y="1727551"/>
              <a:ext cx="5900100" cy="9699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89" name="Google Shape;389;p43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2. Transparenz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91" name="Google Shape;391;p43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Nachvollziehbarkeit der Funktionsweise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Beispiel: Lernsystem erklärt Bewertung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2" name="Google Shape;392;p43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Prinzipien von vertrauenswürdiger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44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98" name="Google Shape;398;p44"/>
          <p:cNvGrpSpPr/>
          <p:nvPr/>
        </p:nvGrpSpPr>
        <p:grpSpPr>
          <a:xfrm>
            <a:off x="1424839" y="1449275"/>
            <a:ext cx="6294338" cy="1266905"/>
            <a:chOff x="113243" y="1300335"/>
            <a:chExt cx="5900204" cy="1397116"/>
          </a:xfrm>
        </p:grpSpPr>
        <p:sp>
          <p:nvSpPr>
            <p:cNvPr id="399" name="Google Shape;399;p44"/>
            <p:cNvSpPr/>
            <p:nvPr/>
          </p:nvSpPr>
          <p:spPr>
            <a:xfrm>
              <a:off x="113347" y="1727551"/>
              <a:ext cx="5900100" cy="9699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00" name="Google Shape;400;p44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3. Fairness &amp; Inklusion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02" name="Google Shape;402;p44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keine Benachteiligung, barrierefreier Zugang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Beispiel: Prüfung auf Sprachfairness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3" name="Google Shape;403;p44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Prinzipien von vertrauenswürdiger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45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09" name="Google Shape;409;p45"/>
          <p:cNvGrpSpPr/>
          <p:nvPr/>
        </p:nvGrpSpPr>
        <p:grpSpPr>
          <a:xfrm>
            <a:off x="1424839" y="1449275"/>
            <a:ext cx="6294338" cy="1496507"/>
            <a:chOff x="113243" y="1300335"/>
            <a:chExt cx="5900204" cy="1650316"/>
          </a:xfrm>
        </p:grpSpPr>
        <p:sp>
          <p:nvSpPr>
            <p:cNvPr id="410" name="Google Shape;410;p45"/>
            <p:cNvSpPr/>
            <p:nvPr/>
          </p:nvSpPr>
          <p:spPr>
            <a:xfrm>
              <a:off x="113347" y="1727551"/>
              <a:ext cx="5900100" cy="1223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4. Wohlbefinden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13" name="Google Shape;413;p45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kein Stress oder Druck durch KI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Beispiel: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 KI-Einsatz gemeinsam mit Schülerinnen und Schülern gestalten und Sicherheit in der Nutzung fördern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4" name="Google Shape;414;p45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Prinzipien von vertrauenswürdiger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46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20" name="Google Shape;420;p46"/>
          <p:cNvGrpSpPr/>
          <p:nvPr/>
        </p:nvGrpSpPr>
        <p:grpSpPr>
          <a:xfrm>
            <a:off x="1424839" y="1449275"/>
            <a:ext cx="6294338" cy="1266905"/>
            <a:chOff x="113243" y="1300335"/>
            <a:chExt cx="5900204" cy="1397116"/>
          </a:xfrm>
        </p:grpSpPr>
        <p:sp>
          <p:nvSpPr>
            <p:cNvPr id="421" name="Google Shape;421;p46"/>
            <p:cNvSpPr/>
            <p:nvPr/>
          </p:nvSpPr>
          <p:spPr>
            <a:xfrm>
              <a:off x="113347" y="1727551"/>
              <a:ext cx="5900100" cy="9699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22" name="Google Shape;422;p46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5. Datenschutz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24" name="Google Shape;424;p46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persönliche Daten schützen, DSGVO beachten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Beispiel: Auswahl DSGVO-konformer Anbieter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5" name="Google Shape;425;p46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Prinzipien von vertrauenswürdiger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47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31" name="Google Shape;431;p47"/>
          <p:cNvGrpSpPr/>
          <p:nvPr/>
        </p:nvGrpSpPr>
        <p:grpSpPr>
          <a:xfrm>
            <a:off x="1424839" y="1449275"/>
            <a:ext cx="6294338" cy="1266905"/>
            <a:chOff x="113243" y="1300335"/>
            <a:chExt cx="5900204" cy="1397116"/>
          </a:xfrm>
        </p:grpSpPr>
        <p:sp>
          <p:nvSpPr>
            <p:cNvPr id="432" name="Google Shape;432;p47"/>
            <p:cNvSpPr/>
            <p:nvPr/>
          </p:nvSpPr>
          <p:spPr>
            <a:xfrm>
              <a:off x="113347" y="1727551"/>
              <a:ext cx="5900100" cy="9699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33" name="Google Shape;433;p47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6. Technische Sicherheit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35" name="Google Shape;435;p47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Verlässlichkeit &amp; Schutz vor Missbrauch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Beispiel: Vorab-Tests durch Schulbehörde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6" name="Google Shape;436;p47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Prinzipien von vertrauenswürdiger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12"/>
          <p:cNvCxnSpPr/>
          <p:nvPr/>
        </p:nvCxnSpPr>
        <p:spPr>
          <a:xfrm flipH="1">
            <a:off x="-892325" y="774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0" name="Google Shape;50;p12"/>
          <p:cNvSpPr txBox="1"/>
          <p:nvPr>
            <p:ph idx="4294967295" type="title"/>
          </p:nvPr>
        </p:nvSpPr>
        <p:spPr>
          <a:xfrm>
            <a:off x="424400" y="19360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Worum geht es in diesem Kurs?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" name="Google Shape;51;p12"/>
          <p:cNvSpPr/>
          <p:nvPr/>
        </p:nvSpPr>
        <p:spPr>
          <a:xfrm>
            <a:off x="1967550" y="1148850"/>
            <a:ext cx="5208900" cy="11385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Praxisbeispiel: Benachteiligung durch KI-gestützte Elternkommunikation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48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42" name="Google Shape;442;p48"/>
          <p:cNvGrpSpPr/>
          <p:nvPr/>
        </p:nvGrpSpPr>
        <p:grpSpPr>
          <a:xfrm>
            <a:off x="1424839" y="1449275"/>
            <a:ext cx="6294338" cy="1266905"/>
            <a:chOff x="113243" y="1300335"/>
            <a:chExt cx="5900204" cy="1397116"/>
          </a:xfrm>
        </p:grpSpPr>
        <p:sp>
          <p:nvSpPr>
            <p:cNvPr id="443" name="Google Shape;443;p48"/>
            <p:cNvSpPr/>
            <p:nvPr/>
          </p:nvSpPr>
          <p:spPr>
            <a:xfrm>
              <a:off x="113347" y="1727551"/>
              <a:ext cx="5900100" cy="9699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44" name="Google Shape;444;p48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7. Rechenschaft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46" name="Google Shape;446;p48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Verantwortlichkeit muss geregelt sein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Beispiel: zuständige Person dokumentiert und evaluiert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7" name="Google Shape;447;p48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Prinzipien von vertrauenswürdiger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49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53" name="Google Shape;453;p49"/>
          <p:cNvSpPr/>
          <p:nvPr/>
        </p:nvSpPr>
        <p:spPr>
          <a:xfrm>
            <a:off x="2801850" y="1585450"/>
            <a:ext cx="3540300" cy="2593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54" name="Google Shape;454;p49"/>
          <p:cNvSpPr txBox="1"/>
          <p:nvPr/>
        </p:nvSpPr>
        <p:spPr>
          <a:xfrm>
            <a:off x="3202025" y="1818975"/>
            <a:ext cx="26424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menschliche Kontrolle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Transparenz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Fairness und Inklusion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Wohlbefinden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Datenschutz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technische Sicherheit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Rechenschaft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55" name="Google Shape;455;p49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Prinzipien von vertrauenswürdiger KI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456" name="Google Shape;456;p49"/>
          <p:cNvGrpSpPr/>
          <p:nvPr/>
        </p:nvGrpSpPr>
        <p:grpSpPr>
          <a:xfrm>
            <a:off x="2801845" y="1296921"/>
            <a:ext cx="3540122" cy="437183"/>
            <a:chOff x="113243" y="1300335"/>
            <a:chExt cx="5900204" cy="482116"/>
          </a:xfrm>
        </p:grpSpPr>
        <p:sp>
          <p:nvSpPr>
            <p:cNvPr id="457" name="Google Shape;457;p49"/>
            <p:cNvSpPr/>
            <p:nvPr/>
          </p:nvSpPr>
          <p:spPr>
            <a:xfrm>
              <a:off x="113347" y="1727551"/>
              <a:ext cx="5900100" cy="549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58" name="Google Shape;458;p49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Zusammenfassung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 txBox="1"/>
          <p:nvPr/>
        </p:nvSpPr>
        <p:spPr>
          <a:xfrm>
            <a:off x="2910775" y="1015800"/>
            <a:ext cx="535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Leitfragen für den ethischen KI-Einsatz</a:t>
            </a:r>
            <a:endParaRPr b="1"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1246625" y="1201900"/>
            <a:ext cx="1411800" cy="1032000"/>
          </a:xfrm>
          <a:prstGeom prst="rect">
            <a:avLst/>
          </a:prstGeom>
          <a:solidFill>
            <a:srgbClr val="A51B2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5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00" y="901600"/>
            <a:ext cx="2030501" cy="1564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50"/>
          <p:cNvGrpSpPr/>
          <p:nvPr/>
        </p:nvGrpSpPr>
        <p:grpSpPr>
          <a:xfrm>
            <a:off x="5739950" y="2169050"/>
            <a:ext cx="3230424" cy="2974451"/>
            <a:chOff x="894550" y="2169050"/>
            <a:chExt cx="3230424" cy="2974451"/>
          </a:xfrm>
        </p:grpSpPr>
        <p:pic>
          <p:nvPicPr>
            <p:cNvPr id="469" name="Google Shape;46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4550" y="2835550"/>
              <a:ext cx="2307950" cy="230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7700" y="2169050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1" name="Google Shape;471;p50"/>
          <p:cNvCxnSpPr/>
          <p:nvPr/>
        </p:nvCxnSpPr>
        <p:spPr>
          <a:xfrm rot="10800000">
            <a:off x="9161956" y="790035"/>
            <a:ext cx="8385600" cy="69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472" name="Google Shape;472;p50" title="2025 NLQ KI-Kurs-M3.1-1_D6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87500" y="2083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" name="Google Shape;477;p51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8" name="Google Shape;478;p51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Leitfragen für den ethischen KI-Einsatz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479" name="Google Shape;479;p51"/>
          <p:cNvGrpSpPr/>
          <p:nvPr/>
        </p:nvGrpSpPr>
        <p:grpSpPr>
          <a:xfrm>
            <a:off x="1424839" y="1449275"/>
            <a:ext cx="6294338" cy="1899942"/>
            <a:chOff x="113243" y="1300335"/>
            <a:chExt cx="5900204" cy="2095216"/>
          </a:xfrm>
        </p:grpSpPr>
        <p:sp>
          <p:nvSpPr>
            <p:cNvPr id="480" name="Google Shape;480;p51"/>
            <p:cNvSpPr/>
            <p:nvPr/>
          </p:nvSpPr>
          <p:spPr>
            <a:xfrm>
              <a:off x="113347" y="1727551"/>
              <a:ext cx="5900100" cy="1668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81" name="Google Shape;481;p51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1. Menschliche Aufsicht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83" name="Google Shape;483;p51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Ist die Rolle der Lehrkraft klar definiert?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Wie beeinflusst KI die didaktische Rolle?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Gibt es Maßnahmen gegen übermäßiges Vertrauen in KI?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Sind Nutzende ausreichend geschult und informiert?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52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89" name="Google Shape;489;p52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Leitfragen für den ethischen KI-Einsatz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490" name="Google Shape;490;p52"/>
          <p:cNvGrpSpPr/>
          <p:nvPr/>
        </p:nvGrpSpPr>
        <p:grpSpPr>
          <a:xfrm>
            <a:off x="1424839" y="1449275"/>
            <a:ext cx="6294338" cy="1542753"/>
            <a:chOff x="113243" y="1300335"/>
            <a:chExt cx="5900204" cy="1701316"/>
          </a:xfrm>
        </p:grpSpPr>
        <p:sp>
          <p:nvSpPr>
            <p:cNvPr id="491" name="Google Shape;491;p52"/>
            <p:cNvSpPr/>
            <p:nvPr/>
          </p:nvSpPr>
          <p:spPr>
            <a:xfrm>
              <a:off x="113347" y="1727551"/>
              <a:ext cx="5900100" cy="1274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92" name="Google Shape;492;p52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2. Transparenz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494" name="Google Shape;494;p52"/>
          <p:cNvSpPr txBox="1"/>
          <p:nvPr/>
        </p:nvSpPr>
        <p:spPr>
          <a:xfrm>
            <a:off x="1825125" y="1905000"/>
            <a:ext cx="5383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Verstehen Nutzende die eingesetzten KI-Methoden?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Ist die Funktionsweise von Algorithmen erklärbar?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Sind Prozesse und Ergebnisse auf Lernziele ausgerichtet?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p53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00" name="Google Shape;500;p53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Leitfragen für den ethischen KI-Einsatz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501" name="Google Shape;501;p53"/>
          <p:cNvGrpSpPr/>
          <p:nvPr/>
        </p:nvGrpSpPr>
        <p:grpSpPr>
          <a:xfrm>
            <a:off x="1424839" y="1449275"/>
            <a:ext cx="6294338" cy="1542753"/>
            <a:chOff x="113243" y="1300335"/>
            <a:chExt cx="5900204" cy="1701316"/>
          </a:xfrm>
        </p:grpSpPr>
        <p:sp>
          <p:nvSpPr>
            <p:cNvPr id="502" name="Google Shape;502;p53"/>
            <p:cNvSpPr/>
            <p:nvPr/>
          </p:nvSpPr>
          <p:spPr>
            <a:xfrm>
              <a:off x="113347" y="1727551"/>
              <a:ext cx="5900100" cy="1274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03" name="Google Shape;503;p53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3. Fairness &amp; Nichtdiskriminierung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05" name="Google Shape;505;p53"/>
          <p:cNvSpPr txBox="1"/>
          <p:nvPr/>
        </p:nvSpPr>
        <p:spPr>
          <a:xfrm>
            <a:off x="1825125" y="1905000"/>
            <a:ext cx="58941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Ist das System für alle barrierefrei zugänglich?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Gibt es Schutz vor Diskriminierung durch die KI?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Werden Verzerrungen in Datenquellen geprüft und ausgeglichen?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0" name="Google Shape;510;p54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11" name="Google Shape;511;p54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Leitfragen für den ethischen KI-Einsatz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512" name="Google Shape;512;p54"/>
          <p:cNvGrpSpPr/>
          <p:nvPr/>
        </p:nvGrpSpPr>
        <p:grpSpPr>
          <a:xfrm>
            <a:off x="1424839" y="1449275"/>
            <a:ext cx="6294338" cy="1542753"/>
            <a:chOff x="113243" y="1300335"/>
            <a:chExt cx="5900204" cy="1701316"/>
          </a:xfrm>
        </p:grpSpPr>
        <p:sp>
          <p:nvSpPr>
            <p:cNvPr id="513" name="Google Shape;513;p54"/>
            <p:cNvSpPr/>
            <p:nvPr/>
          </p:nvSpPr>
          <p:spPr>
            <a:xfrm>
              <a:off x="113347" y="1727551"/>
              <a:ext cx="5900100" cy="1274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14" name="Google Shape;514;p54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4. Wohlbefinden &amp; Teilhabe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16" name="Google Shape;516;p54"/>
          <p:cNvSpPr txBox="1"/>
          <p:nvPr/>
        </p:nvSpPr>
        <p:spPr>
          <a:xfrm>
            <a:off x="1689925" y="1905000"/>
            <a:ext cx="60294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Fördert oder gefährdet das System das emotionale Wohlbefinden?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Ist für Nutzende klar, dass KI keine echten Gefühle besitzt?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Wurden alle Beteiligten in die Entscheidung für das System einbezogen?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55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22" name="Google Shape;522;p55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Leitfragen für den ethischen KI-Einsatz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523" name="Google Shape;523;p55"/>
          <p:cNvGrpSpPr/>
          <p:nvPr/>
        </p:nvGrpSpPr>
        <p:grpSpPr>
          <a:xfrm>
            <a:off x="1424839" y="1449275"/>
            <a:ext cx="6294338" cy="1542753"/>
            <a:chOff x="113243" y="1300335"/>
            <a:chExt cx="5900204" cy="1701316"/>
          </a:xfrm>
        </p:grpSpPr>
        <p:sp>
          <p:nvSpPr>
            <p:cNvPr id="524" name="Google Shape;524;p55"/>
            <p:cNvSpPr/>
            <p:nvPr/>
          </p:nvSpPr>
          <p:spPr>
            <a:xfrm>
              <a:off x="113347" y="1727551"/>
              <a:ext cx="5900100" cy="1274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25" name="Google Shape;525;p55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26" name="Google Shape;526;p55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5. Datenschutz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27" name="Google Shape;527;p55"/>
          <p:cNvSpPr txBox="1"/>
          <p:nvPr/>
        </p:nvSpPr>
        <p:spPr>
          <a:xfrm>
            <a:off x="1689925" y="1905000"/>
            <a:ext cx="60294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Bleiben sensible Daten anonym?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Ist der Datenzugriff begrenzt und geschützt?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Sind Nutzende informiert über Zweck &amp; Nutzung der Daten?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56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33" name="Google Shape;533;p56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Leitfragen für den ethischen KI-Einsatz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534" name="Google Shape;534;p56"/>
          <p:cNvGrpSpPr/>
          <p:nvPr/>
        </p:nvGrpSpPr>
        <p:grpSpPr>
          <a:xfrm>
            <a:off x="1424839" y="1449275"/>
            <a:ext cx="6294338" cy="1542753"/>
            <a:chOff x="113243" y="1300335"/>
            <a:chExt cx="5900204" cy="1701316"/>
          </a:xfrm>
        </p:grpSpPr>
        <p:sp>
          <p:nvSpPr>
            <p:cNvPr id="535" name="Google Shape;535;p56"/>
            <p:cNvSpPr/>
            <p:nvPr/>
          </p:nvSpPr>
          <p:spPr>
            <a:xfrm>
              <a:off x="113347" y="1727551"/>
              <a:ext cx="5900100" cy="1274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36" name="Google Shape;536;p56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37" name="Google Shape;537;p56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6. Technische Sicherheit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38" name="Google Shape;538;p56"/>
          <p:cNvSpPr txBox="1"/>
          <p:nvPr/>
        </p:nvSpPr>
        <p:spPr>
          <a:xfrm>
            <a:off x="1689925" y="1905000"/>
            <a:ext cx="60294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Gibt es Verfahren zur Funktionsüberprüfung und Zweckmäßigkeit?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Werden Datenverarbeitung und -sicherheit kontrolliert?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Ist dokumentiert, wie robust und sicher das System ist?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3" name="Google Shape;543;p57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44" name="Google Shape;544;p57"/>
          <p:cNvSpPr txBox="1"/>
          <p:nvPr>
            <p:ph idx="4294967295" type="title"/>
          </p:nvPr>
        </p:nvSpPr>
        <p:spPr>
          <a:xfrm>
            <a:off x="350400" y="278950"/>
            <a:ext cx="8443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Leitfragen für den ethischen KI-Einsatz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545" name="Google Shape;545;p57"/>
          <p:cNvGrpSpPr/>
          <p:nvPr/>
        </p:nvGrpSpPr>
        <p:grpSpPr>
          <a:xfrm>
            <a:off x="1424839" y="1449275"/>
            <a:ext cx="6294338" cy="1542753"/>
            <a:chOff x="113243" y="1300335"/>
            <a:chExt cx="5900204" cy="1701316"/>
          </a:xfrm>
        </p:grpSpPr>
        <p:sp>
          <p:nvSpPr>
            <p:cNvPr id="546" name="Google Shape;546;p57"/>
            <p:cNvSpPr/>
            <p:nvPr/>
          </p:nvSpPr>
          <p:spPr>
            <a:xfrm>
              <a:off x="113347" y="1727551"/>
              <a:ext cx="5900100" cy="1274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47" name="Google Shape;547;p57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48" name="Google Shape;548;p57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7. Rechenschaftspflicht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549" name="Google Shape;549;p57"/>
          <p:cNvSpPr txBox="1"/>
          <p:nvPr/>
        </p:nvSpPr>
        <p:spPr>
          <a:xfrm>
            <a:off x="1689925" y="1905000"/>
            <a:ext cx="60294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Wer überwacht die Ergebnisse und nutzt sie zur Verbesserung?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Wer ist verantwortlich für Auswahl, Einführung und Betrieb der KI?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3"/>
          <p:cNvCxnSpPr/>
          <p:nvPr/>
        </p:nvCxnSpPr>
        <p:spPr>
          <a:xfrm flipH="1">
            <a:off x="-892325" y="774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7" name="Google Shape;57;p13"/>
          <p:cNvSpPr txBox="1"/>
          <p:nvPr>
            <p:ph idx="4294967295" type="title"/>
          </p:nvPr>
        </p:nvSpPr>
        <p:spPr>
          <a:xfrm>
            <a:off x="424400" y="19360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Worum geht es in diesem Kurs?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967800" y="2287350"/>
            <a:ext cx="5208757" cy="25998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217362" y="2323788"/>
            <a:ext cx="4709271" cy="25269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Leitfragen des Kurses: Auswirkungen, Chancen und Risiken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Einfluss auf individuelles Handeln im Beruf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emotionale, kognitive und soziale Folgen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sinnvoller, ethisch vertretbarer Einsatz im Alltag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" sz="1300">
                <a:solidFill>
                  <a:srgbClr val="B02B2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Ziel: Verantwortungsbewusster Umgang mit KI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Chancen nutzen – Risiken minimieren</a:t>
            </a:r>
            <a:endParaRPr b="1"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1967550" y="1148850"/>
            <a:ext cx="5208900" cy="11385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Praxisbeispiel: Benachteiligung durch KI-gestützte Elternkommunikation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967550" y="1148850"/>
            <a:ext cx="5208900" cy="1138500"/>
          </a:xfrm>
          <a:prstGeom prst="roundRect">
            <a:avLst>
              <a:gd fmla="val 0" name="adj"/>
            </a:avLst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KI verändert den Arbeitsalltag und erfordert ethische Reflexion</a:t>
            </a:r>
            <a:endParaRPr b="1" sz="13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58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58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56" name="Google Shape;556;p58"/>
          <p:cNvCxnSpPr/>
          <p:nvPr/>
        </p:nvCxnSpPr>
        <p:spPr>
          <a:xfrm>
            <a:off x="86808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557" name="Google Shape;557;p58"/>
          <p:cNvCxnSpPr/>
          <p:nvPr/>
        </p:nvCxnSpPr>
        <p:spPr>
          <a:xfrm rot="-5400000">
            <a:off x="62661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58" name="Google Shape;558;p58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8797718" y="4703777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58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58"/>
          <p:cNvSpPr/>
          <p:nvPr/>
        </p:nvSpPr>
        <p:spPr>
          <a:xfrm>
            <a:off x="7657352" y="626817"/>
            <a:ext cx="246441" cy="246441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8"/>
          <p:cNvSpPr/>
          <p:nvPr/>
        </p:nvSpPr>
        <p:spPr>
          <a:xfrm>
            <a:off x="7434234" y="1409797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8"/>
          <p:cNvSpPr txBox="1"/>
          <p:nvPr>
            <p:ph type="ctrTitle"/>
          </p:nvPr>
        </p:nvSpPr>
        <p:spPr>
          <a:xfrm>
            <a:off x="1177950" y="1662600"/>
            <a:ext cx="62022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ist Teil der Reihe </a:t>
            </a:r>
            <a:r>
              <a:rPr b="0" i="1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Lernangebote für „KI verstehen. Zukunft gestalten. </a:t>
            </a: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des Niedersächsischen Landesinstituts für schulische Qualitätsentwicklung (NLQ Hildesheim)“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2025, V.i.S.d.P. – Christian Haake und Jörg Steinemann.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64" name="Google Shape;564;p58"/>
          <p:cNvSpPr txBox="1"/>
          <p:nvPr>
            <p:ph type="ctrTitle"/>
          </p:nvPr>
        </p:nvSpPr>
        <p:spPr>
          <a:xfrm>
            <a:off x="1229275" y="3573100"/>
            <a:ext cx="61509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Dieses Video steht unter der Lizenz CC BY 4.0 (https://creativecommons.org/licenses/by/4.0/deed.de). Als Namensnennung im Sinne der Lizenz ist vorgesehen: „Agentur J&amp;K – Jöran und Konsorten im Auftrag des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Niedersächsischen Landesinstituts für schulische Qualitätsentwicklung (NLQ Hildesheim)“.</a:t>
            </a:r>
            <a:endParaRPr b="0" sz="11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565" name="Google Shape;565;p58" title="KI-Kompetenzraster_Logo_ohnePfe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175" y="2855864"/>
            <a:ext cx="936262" cy="74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8" title="b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175" y="4483975"/>
            <a:ext cx="1266000" cy="4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8"/>
          <p:cNvSpPr txBox="1"/>
          <p:nvPr>
            <p:ph type="ctrTitle"/>
          </p:nvPr>
        </p:nvSpPr>
        <p:spPr>
          <a:xfrm>
            <a:off x="976525" y="436300"/>
            <a:ext cx="6570600" cy="14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sap"/>
                <a:ea typeface="Asap"/>
                <a:cs typeface="Asap"/>
                <a:sym typeface="Asap"/>
              </a:rPr>
              <a:t>KI und Ethik: Chancen und Risiken der KI-Nutzung</a:t>
            </a:r>
            <a:endParaRPr sz="3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9" title="NoBubbleB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9"/>
          <p:cNvCxnSpPr/>
          <p:nvPr/>
        </p:nvCxnSpPr>
        <p:spPr>
          <a:xfrm>
            <a:off x="155150" y="2361400"/>
            <a:ext cx="0" cy="32316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74" name="Google Shape;574;p59"/>
          <p:cNvCxnSpPr/>
          <p:nvPr/>
        </p:nvCxnSpPr>
        <p:spPr>
          <a:xfrm>
            <a:off x="8452200" y="963120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oval"/>
            <a:tailEnd len="med" w="med" type="diamond"/>
          </a:ln>
        </p:spPr>
      </p:cxnSp>
      <p:cxnSp>
        <p:nvCxnSpPr>
          <p:cNvPr id="575" name="Google Shape;575;p59"/>
          <p:cNvCxnSpPr/>
          <p:nvPr/>
        </p:nvCxnSpPr>
        <p:spPr>
          <a:xfrm>
            <a:off x="8218250" y="-1005725"/>
            <a:ext cx="0" cy="89991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76" name="Google Shape;576;p59"/>
          <p:cNvCxnSpPr/>
          <p:nvPr/>
        </p:nvCxnSpPr>
        <p:spPr>
          <a:xfrm rot="-5400000">
            <a:off x="-1353900" y="2986275"/>
            <a:ext cx="4068900" cy="35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77" name="Google Shape;577;p59"/>
          <p:cNvCxnSpPr/>
          <p:nvPr/>
        </p:nvCxnSpPr>
        <p:spPr>
          <a:xfrm flipH="1" rot="-5400000">
            <a:off x="-139350" y="1249400"/>
            <a:ext cx="3725100" cy="50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78" name="Google Shape;578;p59"/>
          <p:cNvSpPr/>
          <p:nvPr/>
        </p:nvSpPr>
        <p:spPr>
          <a:xfrm>
            <a:off x="916327" y="4613189"/>
            <a:ext cx="184500" cy="184500"/>
          </a:xfrm>
          <a:prstGeom prst="ellipse">
            <a:avLst/>
          </a:pr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59"/>
          <p:cNvSpPr/>
          <p:nvPr/>
        </p:nvSpPr>
        <p:spPr>
          <a:xfrm>
            <a:off x="7322305" y="4703777"/>
            <a:ext cx="184500" cy="1845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59"/>
          <p:cNvSpPr/>
          <p:nvPr/>
        </p:nvSpPr>
        <p:spPr>
          <a:xfrm>
            <a:off x="7328384" y="1340260"/>
            <a:ext cx="181108" cy="18110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9"/>
          <p:cNvSpPr txBox="1"/>
          <p:nvPr>
            <p:ph type="ctrTitle"/>
          </p:nvPr>
        </p:nvSpPr>
        <p:spPr>
          <a:xfrm>
            <a:off x="2016150" y="626825"/>
            <a:ext cx="55962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Materialien Dritter</a:t>
            </a:r>
            <a:endParaRPr b="0" sz="1200" u="sng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„Robot SVG Vector“ von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https://www.svgrepo.com/svg/217250/robot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„Robot SVG Vector“ von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SVG Repo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 (https://www.svgrepo.com/svg/217210/alien)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Die Illustration „Alien SVG Vector“ von SVG Repo steht unter der Lizenz CC 0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https://creativecommons.org/publicdomain/zero/1.0/deed.de</a:t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Via SVG Repo (</a:t>
            </a:r>
            <a:r>
              <a:rPr b="0" lang="en" sz="1200">
                <a:solidFill>
                  <a:srgbClr val="02020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https://www.svgrepo.com/svg/217218/alien</a:t>
            </a:r>
            <a:r>
              <a:rPr b="0" lang="en" sz="1200">
                <a:solidFill>
                  <a:srgbClr val="020202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endParaRPr b="0" sz="11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20202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0"/>
          <p:cNvSpPr/>
          <p:nvPr/>
        </p:nvSpPr>
        <p:spPr>
          <a:xfrm rot="-3497961">
            <a:off x="7911536" y="419906"/>
            <a:ext cx="246446" cy="24644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0"/>
          <p:cNvSpPr/>
          <p:nvPr/>
        </p:nvSpPr>
        <p:spPr>
          <a:xfrm rot="-3497969">
            <a:off x="8635752" y="628435"/>
            <a:ext cx="181103" cy="181103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0"/>
          <p:cNvSpPr/>
          <p:nvPr/>
        </p:nvSpPr>
        <p:spPr>
          <a:xfrm rot="-1395265">
            <a:off x="8112729" y="4465636"/>
            <a:ext cx="206058" cy="206058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0"/>
          <p:cNvSpPr/>
          <p:nvPr/>
        </p:nvSpPr>
        <p:spPr>
          <a:xfrm rot="-1395241">
            <a:off x="8420812" y="4281827"/>
            <a:ext cx="139886" cy="139886"/>
          </a:xfrm>
          <a:custGeom>
            <a:rect b="b" l="l" r="r" t="t"/>
            <a:pathLst>
              <a:path extrusionOk="0" h="6648" w="6648">
                <a:moveTo>
                  <a:pt x="6648" y="3327"/>
                </a:moveTo>
                <a:cubicBezTo>
                  <a:pt x="6648" y="5162"/>
                  <a:pt x="5157" y="6647"/>
                  <a:pt x="3327" y="6647"/>
                </a:cubicBezTo>
                <a:cubicBezTo>
                  <a:pt x="1491" y="6647"/>
                  <a:pt x="1" y="5162"/>
                  <a:pt x="1" y="3327"/>
                </a:cubicBezTo>
                <a:cubicBezTo>
                  <a:pt x="1" y="1491"/>
                  <a:pt x="1491" y="0"/>
                  <a:pt x="3327" y="0"/>
                </a:cubicBezTo>
                <a:cubicBezTo>
                  <a:pt x="5157" y="0"/>
                  <a:pt x="6648" y="1491"/>
                  <a:pt x="6648" y="3327"/>
                </a:cubicBezTo>
                <a:close/>
              </a:path>
            </a:pathLst>
          </a:custGeom>
          <a:solidFill>
            <a:srgbClr val="A51B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0"/>
          <p:cNvSpPr/>
          <p:nvPr/>
        </p:nvSpPr>
        <p:spPr>
          <a:xfrm>
            <a:off x="2091075" y="514950"/>
            <a:ext cx="5368500" cy="1500900"/>
          </a:xfrm>
          <a:prstGeom prst="wedgeRectCallout">
            <a:avLst>
              <a:gd fmla="val -34015" name="adj1"/>
              <a:gd fmla="val 96675" name="adj2"/>
            </a:avLst>
          </a:prstGeom>
          <a:solidFill>
            <a:schemeClr val="accent4"/>
          </a:solidFill>
          <a:ln cap="flat" cmpd="sng" w="19050">
            <a:solidFill>
              <a:srgbClr val="A51B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0"/>
          <p:cNvSpPr txBox="1"/>
          <p:nvPr>
            <p:ph idx="4294967295" type="title"/>
          </p:nvPr>
        </p:nvSpPr>
        <p:spPr>
          <a:xfrm>
            <a:off x="1978000" y="748875"/>
            <a:ext cx="56511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Fun Fact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593" name="Google Shape;593;p60"/>
          <p:cNvGrpSpPr/>
          <p:nvPr/>
        </p:nvGrpSpPr>
        <p:grpSpPr>
          <a:xfrm>
            <a:off x="974339" y="1784554"/>
            <a:ext cx="3077275" cy="3317672"/>
            <a:chOff x="7789214" y="1726379"/>
            <a:chExt cx="3077275" cy="3317672"/>
          </a:xfrm>
        </p:grpSpPr>
        <p:pic>
          <p:nvPicPr>
            <p:cNvPr id="594" name="Google Shape;59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0700" y="2856900"/>
              <a:ext cx="1415024" cy="218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9214" y="1726379"/>
              <a:ext cx="3077275" cy="2307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6" name="Google Shape;596;p60" title="2025 NLQ KI-Kurs-M3.1-1_E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9950" y="137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1" title="Pizza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76" y="986277"/>
            <a:ext cx="3169375" cy="3170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" name="Google Shape;603;p61"/>
          <p:cNvGrpSpPr/>
          <p:nvPr/>
        </p:nvGrpSpPr>
        <p:grpSpPr>
          <a:xfrm>
            <a:off x="3987350" y="1273562"/>
            <a:ext cx="4953799" cy="2596365"/>
            <a:chOff x="113243" y="1300335"/>
            <a:chExt cx="5900190" cy="2863217"/>
          </a:xfrm>
        </p:grpSpPr>
        <p:sp>
          <p:nvSpPr>
            <p:cNvPr id="604" name="Google Shape;604;p61"/>
            <p:cNvSpPr/>
            <p:nvPr/>
          </p:nvSpPr>
          <p:spPr>
            <a:xfrm>
              <a:off x="113333" y="1727552"/>
              <a:ext cx="5900100" cy="2436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05" name="Google Shape;605;p61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KI und gesunder Menschenverstand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607" name="Google Shape;607;p61"/>
          <p:cNvSpPr txBox="1"/>
          <p:nvPr/>
        </p:nvSpPr>
        <p:spPr>
          <a:xfrm>
            <a:off x="3987350" y="1729288"/>
            <a:ext cx="49539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Nutze Klebstoff um das Topping deiner Pizza, 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zum Beispiel den Käse, am Herunterrutschen zu hindern.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fehlt gesunder Menschenverstand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Verantwortung liegt immer beim Menschen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N</a:t>
            </a: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utzen: Gesprächseinstieg für ethische Diskussionen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68" name="Google Shape;68;p14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" name="Google Shape;69;p14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" name="Google Shape;70;p14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71" name="Google Shape;71;p14" title="2025 NLQ KI-Kurs-M3.1-1_B0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050" y="1403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5"/>
          <p:cNvCxnSpPr/>
          <p:nvPr/>
        </p:nvCxnSpPr>
        <p:spPr>
          <a:xfrm flipH="1">
            <a:off x="-892325" y="774573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7" name="Google Shape;77;p15"/>
          <p:cNvSpPr txBox="1"/>
          <p:nvPr>
            <p:ph idx="4294967295" type="title"/>
          </p:nvPr>
        </p:nvSpPr>
        <p:spPr>
          <a:xfrm>
            <a:off x="424400" y="193600"/>
            <a:ext cx="77040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Warum ist das Thema wichtig?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272450" y="1032400"/>
            <a:ext cx="6599100" cy="3920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831650" y="1161450"/>
            <a:ext cx="57900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wird Teil des schulischen Berufsalltags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Veränderung von Lern-, Lehr- und Entscheidungsprozessen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ethische Fragen werden drängender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KI ist nicht neutral – basiert auf Daten und Vorgaben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sensibler Bereich: Bildung erfordert besondere Achtsamkeit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ethische Leitlinien bieten Orientierung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○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Entscheidungsfreiheit des Menschen wahren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○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Transparenz, Fairness und Datenschutz sicherstellen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○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Zugang und Sicherheit für alle gewährleisten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Verantwortung bei Lehrkräften und Verwaltungsangestellten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Notwendigkeit ethischer Grundkenntnisse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Ziel: Kritische Reflexion und professioneller Umgang mit KI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6"/>
          <p:cNvGrpSpPr/>
          <p:nvPr/>
        </p:nvGrpSpPr>
        <p:grpSpPr>
          <a:xfrm rot="5814480">
            <a:off x="1911952" y="967944"/>
            <a:ext cx="5112582" cy="3813934"/>
            <a:chOff x="229350" y="325950"/>
            <a:chExt cx="761225" cy="567950"/>
          </a:xfrm>
        </p:grpSpPr>
        <p:sp>
          <p:nvSpPr>
            <p:cNvPr id="86" name="Google Shape;86;p16"/>
            <p:cNvSpPr/>
            <p:nvPr/>
          </p:nvSpPr>
          <p:spPr>
            <a:xfrm>
              <a:off x="229350" y="325950"/>
              <a:ext cx="517200" cy="507900"/>
            </a:xfrm>
            <a:prstGeom prst="donut">
              <a:avLst>
                <a:gd fmla="val 9958" name="adj"/>
              </a:avLst>
            </a:prstGeom>
            <a:solidFill>
              <a:srgbClr val="E2E0E0"/>
            </a:solidFill>
            <a:ln cap="flat" cmpd="sng" w="9525">
              <a:solidFill>
                <a:srgbClr val="E2E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" name="Google Shape;87;p16"/>
            <p:cNvCxnSpPr/>
            <p:nvPr/>
          </p:nvCxnSpPr>
          <p:spPr>
            <a:xfrm flipH="1" rot="-5814820">
              <a:off x="728055" y="626451"/>
              <a:ext cx="211840" cy="289797"/>
            </a:xfrm>
            <a:prstGeom prst="straightConnector1">
              <a:avLst/>
            </a:prstGeom>
            <a:noFill/>
            <a:ln cap="flat" cmpd="sng" w="228600">
              <a:solidFill>
                <a:srgbClr val="E2E0E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1195500" y="1396800"/>
            <a:ext cx="675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sap"/>
                <a:ea typeface="Asap"/>
                <a:cs typeface="Asap"/>
                <a:sym typeface="Asap"/>
              </a:rPr>
              <a:t>Struktur dieses Kurses</a:t>
            </a:r>
            <a:endParaRPr sz="49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9" name="Google Shape;89;p16" title="2025 NLQ KI-Kurs-M3.1-1_C0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7975" y="161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424400" y="278950"/>
            <a:ext cx="77040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Asap"/>
                <a:ea typeface="Asap"/>
                <a:cs typeface="Asap"/>
                <a:sym typeface="Asap"/>
              </a:rPr>
              <a:t>Struktur </a:t>
            </a:r>
            <a:r>
              <a:rPr lang="en" sz="2500">
                <a:latin typeface="Asap"/>
                <a:ea typeface="Asap"/>
                <a:cs typeface="Asap"/>
                <a:sym typeface="Asap"/>
              </a:rPr>
              <a:t>dieses Kurses</a:t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cxnSp>
        <p:nvCxnSpPr>
          <p:cNvPr id="95" name="Google Shape;95;p17"/>
          <p:cNvCxnSpPr/>
          <p:nvPr/>
        </p:nvCxnSpPr>
        <p:spPr>
          <a:xfrm flipH="1">
            <a:off x="-635744" y="796935"/>
            <a:ext cx="10182300" cy="3300"/>
          </a:xfrm>
          <a:prstGeom prst="straightConnector1">
            <a:avLst/>
          </a:prstGeom>
          <a:noFill/>
          <a:ln cap="flat" cmpd="sng" w="19050">
            <a:solidFill>
              <a:srgbClr val="A51B2A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96" name="Google Shape;96;p17"/>
          <p:cNvGrpSpPr/>
          <p:nvPr/>
        </p:nvGrpSpPr>
        <p:grpSpPr>
          <a:xfrm>
            <a:off x="1424839" y="1449275"/>
            <a:ext cx="6294338" cy="1213585"/>
            <a:chOff x="113243" y="1300335"/>
            <a:chExt cx="5900204" cy="1338316"/>
          </a:xfrm>
        </p:grpSpPr>
        <p:sp>
          <p:nvSpPr>
            <p:cNvPr id="97" name="Google Shape;97;p17"/>
            <p:cNvSpPr/>
            <p:nvPr/>
          </p:nvSpPr>
          <p:spPr>
            <a:xfrm>
              <a:off x="113347" y="1727551"/>
              <a:ext cx="5900100" cy="9111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 flipH="1">
              <a:off x="113243" y="1300335"/>
              <a:ext cx="5900100" cy="427200"/>
            </a:xfrm>
            <a:prstGeom prst="rect">
              <a:avLst/>
            </a:prstGeom>
            <a:solidFill>
              <a:srgbClr val="A5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13347" y="1360713"/>
              <a:ext cx="5848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Überblick: KI im schulischen Einsatz</a:t>
              </a:r>
              <a:endParaRPr b="1" sz="13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00" name="Google Shape;100;p17"/>
          <p:cNvSpPr txBox="1"/>
          <p:nvPr/>
        </p:nvSpPr>
        <p:spPr>
          <a:xfrm>
            <a:off x="1424825" y="1856325"/>
            <a:ext cx="62940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Asap"/>
              <a:buChar char="●"/>
            </a:pPr>
            <a:r>
              <a:rPr lang="en" sz="13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Beispiele: Tutorensysteme, Bewertungshilfen, Organisation, Ressourcenplanung</a:t>
            </a:r>
            <a:endParaRPr sz="13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